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71" r:id="rId4"/>
    <p:sldId id="272" r:id="rId5"/>
    <p:sldId id="262" r:id="rId6"/>
    <p:sldId id="257" r:id="rId7"/>
    <p:sldId id="260" r:id="rId8"/>
    <p:sldId id="263" r:id="rId9"/>
    <p:sldId id="264" r:id="rId10"/>
    <p:sldId id="273" r:id="rId11"/>
    <p:sldId id="265" r:id="rId12"/>
    <p:sldId id="274" r:id="rId13"/>
    <p:sldId id="266" r:id="rId14"/>
    <p:sldId id="267" r:id="rId15"/>
    <p:sldId id="268" r:id="rId16"/>
    <p:sldId id="269" r:id="rId17"/>
    <p:sldId id="275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22995" cy="1195535"/>
          </a:xfrm>
        </p:spPr>
        <p:txBody>
          <a:bodyPr/>
          <a:lstStyle/>
          <a:p>
            <a:pPr algn="ctr"/>
            <a:r>
              <a:rPr lang="ru-RU" sz="3100" b="1" i="1" dirty="0" err="1" smtClean="0"/>
              <a:t>Миогимнастика</a:t>
            </a:r>
            <a:r>
              <a:rPr lang="ru-RU" sz="3100" b="1" i="1" dirty="0" smtClean="0"/>
              <a:t> и её применение в работе логопеда</a:t>
            </a:r>
            <a:endParaRPr lang="ru-RU" sz="31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6984776" cy="43924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11960" y="1772816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Учитель-логопед: Моисеева Т.Н. </a:t>
            </a:r>
            <a:r>
              <a:rPr lang="ru-RU" sz="1600" dirty="0">
                <a:solidFill>
                  <a:srgbClr val="FF0000"/>
                </a:solidFill>
              </a:rPr>
              <a:t>МБДОУ </a:t>
            </a:r>
            <a:r>
              <a:rPr lang="ru-RU" sz="1600" dirty="0" smtClean="0">
                <a:solidFill>
                  <a:srgbClr val="FF0000"/>
                </a:solidFill>
              </a:rPr>
              <a:t>№ 116 «Детский сад комбинированного вида»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442875" cy="665044"/>
          </a:xfrm>
        </p:spPr>
        <p:txBody>
          <a:bodyPr/>
          <a:lstStyle/>
          <a:p>
            <a:pPr algn="ctr"/>
            <a:r>
              <a:rPr lang="ru-RU" sz="2600" b="1" i="1" dirty="0"/>
              <a:t>Принципы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378979" cy="4824535"/>
          </a:xfrm>
        </p:spPr>
        <p:txBody>
          <a:bodyPr>
            <a:normAutofit/>
          </a:bodyPr>
          <a:lstStyle/>
          <a:p>
            <a:r>
              <a:rPr lang="ru-RU" sz="2000" dirty="0"/>
              <a:t>Наглядность (демонстрация упражнений «на себе, перед зеркалом); </a:t>
            </a:r>
          </a:p>
          <a:p>
            <a:r>
              <a:rPr lang="ru-RU" sz="2000" dirty="0" smtClean="0"/>
              <a:t>Доступность </a:t>
            </a:r>
            <a:r>
              <a:rPr lang="ru-RU" sz="2000" dirty="0"/>
              <a:t>(выбор упражнений адекватной возрасту ребенка сложности, разъяснения в игровой форме); </a:t>
            </a:r>
          </a:p>
          <a:p>
            <a:r>
              <a:rPr lang="ru-RU" sz="2000" dirty="0" smtClean="0"/>
              <a:t>Постепенность </a:t>
            </a:r>
            <a:r>
              <a:rPr lang="ru-RU" sz="2000" dirty="0"/>
              <a:t>(последовательное увеличение сложности упражнений и интенсивности нагрузки); </a:t>
            </a:r>
          </a:p>
          <a:p>
            <a:r>
              <a:rPr lang="ru-RU" sz="2000" dirty="0" smtClean="0"/>
              <a:t>Систематичность </a:t>
            </a:r>
            <a:r>
              <a:rPr lang="ru-RU" sz="2000" dirty="0"/>
              <a:t>(ежедневное выполнение полного комплекса упражнений не менее 3 месяцев до 1 года). </a:t>
            </a:r>
          </a:p>
        </p:txBody>
      </p:sp>
    </p:spTree>
    <p:extLst>
      <p:ext uri="{BB962C8B-B14F-4D97-AF65-F5344CB8AC3E}">
        <p14:creationId xmlns:p14="http://schemas.microsoft.com/office/powerpoint/2010/main" val="252618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04664"/>
            <a:ext cx="4392488" cy="504056"/>
          </a:xfrm>
        </p:spPr>
        <p:txBody>
          <a:bodyPr/>
          <a:lstStyle/>
          <a:p>
            <a:pPr algn="ctr"/>
            <a:r>
              <a:rPr lang="ru-RU" sz="2600" b="1" i="1" dirty="0" smtClean="0"/>
              <a:t>Формы работы </a:t>
            </a:r>
            <a:endParaRPr lang="ru-RU" sz="2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7848872" cy="18002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ru-RU" sz="400" dirty="0" smtClean="0"/>
          </a:p>
          <a:p>
            <a:r>
              <a:rPr lang="ru-RU" sz="5600" b="1" dirty="0" smtClean="0"/>
              <a:t>Индивидуальная работа </a:t>
            </a:r>
          </a:p>
          <a:p>
            <a:r>
              <a:rPr lang="ru-RU" sz="5600" b="1" dirty="0" smtClean="0"/>
              <a:t>Групповая форма (для детей дошкольного возраста не более </a:t>
            </a:r>
            <a:r>
              <a:rPr lang="ru-RU" sz="5600" b="1" dirty="0" smtClean="0"/>
              <a:t>        10—12 </a:t>
            </a:r>
            <a:r>
              <a:rPr lang="ru-RU" sz="5600" b="1" dirty="0" smtClean="0"/>
              <a:t>человек). формируют группы детей по признаку выявленной функциональной патологии: </a:t>
            </a:r>
          </a:p>
          <a:p>
            <a:pPr marL="0" indent="0">
              <a:buNone/>
            </a:pPr>
            <a:r>
              <a:rPr lang="ru-RU" sz="5600" b="1" dirty="0" smtClean="0"/>
              <a:t>а) группа детей с нарушением дыхания</a:t>
            </a:r>
          </a:p>
          <a:p>
            <a:pPr marL="0" indent="0">
              <a:buNone/>
            </a:pPr>
            <a:r>
              <a:rPr lang="ru-RU" sz="5600" b="1" dirty="0" smtClean="0"/>
              <a:t>б) группа детей с нарушением глотания и жевания</a:t>
            </a:r>
          </a:p>
          <a:p>
            <a:pPr marL="0" indent="0">
              <a:buNone/>
            </a:pPr>
            <a:r>
              <a:rPr lang="ru-RU" sz="5600" b="1" dirty="0" smtClean="0"/>
              <a:t>в) группа детей с нарушениями речи</a:t>
            </a:r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789039"/>
            <a:ext cx="76328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Вводная часть </a:t>
            </a:r>
          </a:p>
          <a:p>
            <a:r>
              <a:rPr lang="ru-RU" dirty="0"/>
              <a:t>игровые упражнения для организации внимания детей</a:t>
            </a:r>
          </a:p>
          <a:p>
            <a:r>
              <a:rPr lang="ru-RU" dirty="0"/>
              <a:t>упражнения для тренировки полного грудного и брюшного дыхания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Основная часть </a:t>
            </a:r>
          </a:p>
          <a:p>
            <a:r>
              <a:rPr lang="ru-RU" dirty="0" smtClean="0"/>
              <a:t>упражнения </a:t>
            </a:r>
            <a:r>
              <a:rPr lang="ru-RU" dirty="0"/>
              <a:t>для тренировки той или иной группы мышц челюстно-лицевой области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Заключительная часть </a:t>
            </a:r>
          </a:p>
          <a:p>
            <a:r>
              <a:rPr lang="ru-RU" dirty="0" smtClean="0"/>
              <a:t>дыхательные </a:t>
            </a:r>
            <a:r>
              <a:rPr lang="ru-RU" dirty="0"/>
              <a:t>и игровые упражнения.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3212975"/>
            <a:ext cx="37855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/>
              <a:t>Этапы занятия</a:t>
            </a:r>
          </a:p>
        </p:txBody>
      </p:sp>
    </p:spTree>
    <p:extLst>
      <p:ext uri="{BB962C8B-B14F-4D97-AF65-F5344CB8AC3E}">
        <p14:creationId xmlns:p14="http://schemas.microsoft.com/office/powerpoint/2010/main" val="52438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2326" y="2132856"/>
            <a:ext cx="6658899" cy="576064"/>
          </a:xfrm>
        </p:spPr>
        <p:txBody>
          <a:bodyPr/>
          <a:lstStyle/>
          <a:p>
            <a:pPr algn="ctr"/>
            <a:r>
              <a:rPr lang="ru-RU" sz="2600" b="1" i="1" dirty="0"/>
              <a:t>Комплексы упражнений: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7522995" cy="1440160"/>
          </a:xfrm>
        </p:spPr>
        <p:txBody>
          <a:bodyPr>
            <a:normAutofit/>
          </a:bodyPr>
          <a:lstStyle/>
          <a:p>
            <a:r>
              <a:rPr lang="ru-RU" sz="2000" dirty="0"/>
              <a:t>Григоренко Н.Ю., </a:t>
            </a:r>
            <a:r>
              <a:rPr lang="ru-RU" sz="2000" dirty="0" err="1"/>
              <a:t>Цыбульский</a:t>
            </a:r>
            <a:r>
              <a:rPr lang="ru-RU" sz="2000" dirty="0"/>
              <a:t> С.А. рекомендуют использовать </a:t>
            </a:r>
            <a:r>
              <a:rPr lang="ru-RU" sz="2000" dirty="0" err="1"/>
              <a:t>миогимнастику</a:t>
            </a:r>
            <a:r>
              <a:rPr lang="ru-RU" sz="2000" dirty="0"/>
              <a:t> в сочетании с традиционной артикуляционной гимнастикой и массажем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5"/>
            <a:ext cx="7060352" cy="721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2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424936" cy="5688632"/>
          </a:xfrm>
        </p:spPr>
        <p:txBody>
          <a:bodyPr>
            <a:normAutofit fontScale="25000" lnSpcReduction="20000"/>
          </a:bodyPr>
          <a:lstStyle/>
          <a:p>
            <a:r>
              <a:rPr lang="ru-RU" sz="3800" dirty="0" smtClean="0"/>
              <a:t>Ребёнок </a:t>
            </a:r>
            <a:r>
              <a:rPr lang="ru-RU" sz="3800" dirty="0"/>
              <a:t>смыкал губы и надувал щёки, после чего прижимал к щекам кулаки и медленно выдавливал воздух через  сжатые губы (2 варианта выдоха – через центр губ и через углы губ).</a:t>
            </a:r>
          </a:p>
          <a:p>
            <a:r>
              <a:rPr lang="ru-RU" sz="3800" dirty="0" smtClean="0"/>
              <a:t>При </a:t>
            </a:r>
            <a:r>
              <a:rPr lang="ru-RU" sz="3800" dirty="0"/>
              <a:t>сомкнутых губах ребенок надувал либо правую, либо левую щеку и медленно выдувал воздух либо через правый, либо через левый угол рта соответственно.</a:t>
            </a:r>
          </a:p>
          <a:p>
            <a:r>
              <a:rPr lang="ru-RU" sz="3800" dirty="0" smtClean="0"/>
              <a:t>При </a:t>
            </a:r>
            <a:r>
              <a:rPr lang="ru-RU" sz="3800" dirty="0" err="1"/>
              <a:t>протрузии</a:t>
            </a:r>
            <a:r>
              <a:rPr lang="ru-RU" sz="3800" dirty="0"/>
              <a:t> верхних фронтальных зубов ребёнок надувал воздух под верхнюю губу, при </a:t>
            </a:r>
            <a:r>
              <a:rPr lang="ru-RU" sz="3800" dirty="0" err="1"/>
              <a:t>мезиальном</a:t>
            </a:r>
            <a:r>
              <a:rPr lang="ru-RU" sz="3800" dirty="0"/>
              <a:t> прикусе – под нижнюю.</a:t>
            </a:r>
          </a:p>
          <a:p>
            <a:r>
              <a:rPr lang="ru-RU" sz="3800" dirty="0" smtClean="0"/>
              <a:t>Ребенок </a:t>
            </a:r>
            <a:r>
              <a:rPr lang="ru-RU" sz="3800" dirty="0"/>
              <a:t>осуществлял </a:t>
            </a:r>
            <a:r>
              <a:rPr lang="ru-RU" sz="3800" dirty="0" err="1"/>
              <a:t>накусывание</a:t>
            </a:r>
            <a:r>
              <a:rPr lang="ru-RU" sz="3800" dirty="0"/>
              <a:t> верхней губы при дистальном прикусе и нижней губы при </a:t>
            </a:r>
            <a:r>
              <a:rPr lang="ru-RU" sz="3800" dirty="0" err="1"/>
              <a:t>мезиальном</a:t>
            </a:r>
            <a:r>
              <a:rPr lang="ru-RU" sz="3800" dirty="0"/>
              <a:t> прикусе.</a:t>
            </a:r>
          </a:p>
          <a:p>
            <a:r>
              <a:rPr lang="ru-RU" sz="3800" dirty="0" smtClean="0"/>
              <a:t>Ребёнок </a:t>
            </a:r>
            <a:r>
              <a:rPr lang="ru-RU" sz="3800" dirty="0"/>
              <a:t>вытягивал нижнюю губу и охватывал ею верхнюю губу, затем верхнею губой охватывал нижнюю. </a:t>
            </a:r>
          </a:p>
          <a:p>
            <a:r>
              <a:rPr lang="ru-RU" sz="3800" dirty="0" smtClean="0"/>
              <a:t>Ребёнок </a:t>
            </a:r>
            <a:r>
              <a:rPr lang="ru-RU" sz="3800" dirty="0"/>
              <a:t>вытягивал нижнюю губу, охватывал ею верхнюю губу, затем через щель между верхней и нижней губами производил сильный выдох в направлении носа.</a:t>
            </a:r>
          </a:p>
          <a:p>
            <a:r>
              <a:rPr lang="ru-RU" sz="3800" dirty="0" smtClean="0"/>
              <a:t>Ребенок </a:t>
            </a:r>
            <a:r>
              <a:rPr lang="ru-RU" sz="3800" dirty="0"/>
              <a:t>верхней губой охватывал нижнюю и через щель между верхней и нижней губами производил сильный выдох в направлении подбородка. ●Дети учились свистеть – формировался специфический уклад губ.</a:t>
            </a:r>
          </a:p>
          <a:p>
            <a:r>
              <a:rPr lang="ru-RU" sz="3800" dirty="0" smtClean="0"/>
              <a:t>Дети </a:t>
            </a:r>
            <a:r>
              <a:rPr lang="ru-RU" sz="3800" dirty="0"/>
              <a:t>дули на легко перемещавшиеся предмет.</a:t>
            </a:r>
          </a:p>
          <a:p>
            <a:r>
              <a:rPr lang="ru-RU" sz="3800" dirty="0" smtClean="0"/>
              <a:t>Удерживание </a:t>
            </a:r>
            <a:r>
              <a:rPr lang="ru-RU" sz="3800" dirty="0"/>
              <a:t>между губами полоски клеенки в течение 3-5 мин во время игры, выполнения домашних </a:t>
            </a:r>
            <a:r>
              <a:rPr lang="ru-RU" sz="3800" dirty="0" err="1"/>
              <a:t>заданийи</a:t>
            </a:r>
            <a:r>
              <a:rPr lang="ru-RU" sz="3800" dirty="0"/>
              <a:t> т.п.</a:t>
            </a:r>
          </a:p>
          <a:p>
            <a:r>
              <a:rPr lang="ru-RU" sz="3800" dirty="0" smtClean="0"/>
              <a:t>Ребёнок </a:t>
            </a:r>
            <a:r>
              <a:rPr lang="ru-RU" sz="3800" dirty="0"/>
              <a:t>набирал в рот воды и удерживал её, не проглатывая и не разжимая губ. </a:t>
            </a:r>
          </a:p>
          <a:p>
            <a:r>
              <a:rPr lang="ru-RU" sz="3800" dirty="0" smtClean="0"/>
              <a:t>Ребенок </a:t>
            </a:r>
            <a:r>
              <a:rPr lang="ru-RU" sz="3800" dirty="0"/>
              <a:t>с напряжением выливал воду из ротовой полости через правый или через левый угол рта.</a:t>
            </a:r>
          </a:p>
          <a:p>
            <a:r>
              <a:rPr lang="ru-RU" sz="3800" dirty="0" smtClean="0"/>
              <a:t>Ребёнок </a:t>
            </a:r>
            <a:r>
              <a:rPr lang="ru-RU" sz="3800" dirty="0"/>
              <a:t>закладывал согнутые мизинцы в углы рта и слегка растягивал их, сжимая губы и следя за тем, чтобы они не выворачивались.</a:t>
            </a:r>
          </a:p>
          <a:p>
            <a:r>
              <a:rPr lang="ru-RU" sz="3800" dirty="0" smtClean="0"/>
              <a:t>Применялись </a:t>
            </a:r>
            <a:r>
              <a:rPr lang="ru-RU" sz="3800" dirty="0"/>
              <a:t>ватные валики: небольшие ватные валики закладывались в области переходной складки преддверия полости рта по обе стороны от уздечки верхней губы. Ребёнок смыкал губы и произносил ряд фраз, содержащих звуки [п], [б], [м], (Например, «Белые облака бегут по голубому небу»).</a:t>
            </a:r>
          </a:p>
          <a:p>
            <a:r>
              <a:rPr lang="ru-RU" sz="3800" dirty="0" smtClean="0"/>
              <a:t>Использовались </a:t>
            </a:r>
            <a:r>
              <a:rPr lang="ru-RU" sz="3800" dirty="0"/>
              <a:t>две пуговицы диаметром 25-30 мм, соединенные шнурком и располагавшиеся на расстоянии 15-18 см друг от друга. Одну пуговицу ребёнок захватывал губами, а другую брал правой рукой и натягивал шнур.</a:t>
            </a:r>
          </a:p>
          <a:p>
            <a:r>
              <a:rPr lang="ru-RU" sz="3800" dirty="0" smtClean="0"/>
              <a:t>Использовалась </a:t>
            </a:r>
            <a:r>
              <a:rPr lang="ru-RU" sz="3800" dirty="0"/>
              <a:t>силиконовая соска-пустышка: ребенок совершал всасывающее движение и пытался удержать соску губами, педагог за кольцо-держатель медленно вытягивал соску из ротовой полости ребенка. ●Использовался небольшая  овальная пластмассовая </a:t>
            </a:r>
            <a:r>
              <a:rPr lang="ru-RU" sz="3800" dirty="0" err="1"/>
              <a:t>загубная</a:t>
            </a:r>
            <a:r>
              <a:rPr lang="ru-RU" sz="3800" dirty="0"/>
              <a:t> часть соски-пустышки (сама соска при этом была удалена). </a:t>
            </a:r>
            <a:r>
              <a:rPr lang="ru-RU" sz="3800" dirty="0" err="1"/>
              <a:t>Загубная</a:t>
            </a:r>
            <a:r>
              <a:rPr lang="ru-RU" sz="3800" dirty="0"/>
              <a:t> часть соски помещалась в </a:t>
            </a:r>
            <a:r>
              <a:rPr lang="ru-RU" sz="3800" dirty="0" err="1"/>
              <a:t>предверие</a:t>
            </a:r>
            <a:r>
              <a:rPr lang="ru-RU" sz="3800" dirty="0"/>
              <a:t> ротовой полости ребенка и удерживалась сомкнутыми губами. Педагог или сам ребенок за кольцо-держатель пытались вытянуть ее из ротовой полости.</a:t>
            </a:r>
          </a:p>
          <a:p>
            <a:r>
              <a:rPr lang="ru-RU" sz="3800" dirty="0" smtClean="0"/>
              <a:t>Использовалась </a:t>
            </a:r>
            <a:r>
              <a:rPr lang="ru-RU" sz="3800" dirty="0"/>
              <a:t>пипетка с водой: резиновая часть пипетки помещалась между губами ребенка. Ребенок, сжимая губы, пытался удалить воду.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5506771" cy="504056"/>
          </a:xfrm>
        </p:spPr>
        <p:txBody>
          <a:bodyPr/>
          <a:lstStyle/>
          <a:p>
            <a:pPr algn="ctr"/>
            <a:r>
              <a:rPr lang="ru-RU" sz="2000" b="1" i="1" dirty="0"/>
              <a:t>Развитие круговой мышцы рта.</a:t>
            </a:r>
          </a:p>
        </p:txBody>
      </p:sp>
    </p:spTree>
    <p:extLst>
      <p:ext uri="{BB962C8B-B14F-4D97-AF65-F5344CB8AC3E}">
        <p14:creationId xmlns:p14="http://schemas.microsoft.com/office/powerpoint/2010/main" val="342467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i="1" dirty="0"/>
              <a:t>Развитие мышц, регулирующих положение нижней челюсти.</a:t>
            </a:r>
            <a:br>
              <a:rPr lang="ru-RU" sz="2000" b="1" i="1" dirty="0"/>
            </a:br>
            <a:endParaRPr lang="ru-RU" sz="2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136904" cy="5112567"/>
          </a:xfrm>
        </p:spPr>
        <p:txBody>
          <a:bodyPr>
            <a:normAutofit fontScale="92500" lnSpcReduction="10000"/>
          </a:bodyPr>
          <a:lstStyle/>
          <a:p>
            <a:r>
              <a:rPr lang="ru-RU" sz="1700" dirty="0" smtClean="0"/>
              <a:t>При</a:t>
            </a:r>
            <a:r>
              <a:rPr lang="ru-RU" sz="1700" dirty="0"/>
              <a:t> </a:t>
            </a:r>
            <a:r>
              <a:rPr lang="ru-RU" sz="1700" u="sng" dirty="0"/>
              <a:t>дистальном прикусе</a:t>
            </a:r>
            <a:r>
              <a:rPr lang="ru-RU" sz="1700" dirty="0"/>
              <a:t> ребёнок медленно выдвигал нижнюю челюсть вперёд  до тех пор, пока режущие края нижних резцов </a:t>
            </a:r>
            <a:r>
              <a:rPr lang="ru-RU" sz="1700" dirty="0" smtClean="0"/>
              <a:t>       не </a:t>
            </a:r>
            <a:r>
              <a:rPr lang="ru-RU" sz="1700" dirty="0"/>
              <a:t>устанавливались впереди верхних. В таком положении нижняя челюсть удерживалась около 10 сек, затем медленно занимала исходное положение. То же упражнение ребёнок выполнял </a:t>
            </a:r>
            <a:r>
              <a:rPr lang="ru-RU" sz="1700" dirty="0" smtClean="0"/>
              <a:t>               с </a:t>
            </a:r>
            <a:r>
              <a:rPr lang="ru-RU" sz="1700" dirty="0"/>
              <a:t>поворотом головы сначала вправо, а затем влево.</a:t>
            </a:r>
          </a:p>
          <a:p>
            <a:r>
              <a:rPr lang="ru-RU" sz="1700" dirty="0" smtClean="0"/>
              <a:t>При</a:t>
            </a:r>
            <a:r>
              <a:rPr lang="ru-RU" sz="1700" dirty="0"/>
              <a:t> </a:t>
            </a:r>
            <a:r>
              <a:rPr lang="ru-RU" sz="1700" u="sng" dirty="0" err="1"/>
              <a:t>мезиальном</a:t>
            </a:r>
            <a:r>
              <a:rPr lang="ru-RU" sz="1700" u="sng" dirty="0"/>
              <a:t> прикусе</a:t>
            </a:r>
            <a:r>
              <a:rPr lang="ru-RU" sz="1700" dirty="0"/>
              <a:t> ребёнок открывал рот и медленно закрывал его, смещая нижнюю челюсть назад, и устанавливал передние зубы </a:t>
            </a:r>
            <a:r>
              <a:rPr lang="ru-RU" sz="1700" dirty="0" smtClean="0"/>
              <a:t>  в </a:t>
            </a:r>
            <a:r>
              <a:rPr lang="ru-RU" sz="1700" dirty="0"/>
              <a:t>краевом смыкании. Такое положение удерживалось в течение </a:t>
            </a:r>
            <a:r>
              <a:rPr lang="ru-RU" sz="1700" dirty="0" smtClean="0"/>
              <a:t>        4-8 </a:t>
            </a:r>
            <a:r>
              <a:rPr lang="ru-RU" sz="1700" dirty="0"/>
              <a:t>сек. Облегчённый вариант выполнения упражнения – движение челюсти с запрокидыванием головы назад.</a:t>
            </a:r>
          </a:p>
          <a:p>
            <a:r>
              <a:rPr lang="ru-RU" sz="1700" dirty="0" smtClean="0"/>
              <a:t>Упражнение </a:t>
            </a:r>
            <a:r>
              <a:rPr lang="ru-RU" sz="1700" dirty="0"/>
              <a:t>для мышц, поднимающих нижнюю челюсть, –  прикусывание палочки. Палочка с надетой на нее резиновой трубкой прокладывалась между боковыми зубами ребёнка </a:t>
            </a:r>
            <a:r>
              <a:rPr lang="ru-RU" sz="1700" dirty="0" smtClean="0"/>
              <a:t>                и </a:t>
            </a:r>
            <a:r>
              <a:rPr lang="ru-RU" sz="1700" dirty="0"/>
              <a:t>удерживалась в таком положении. Ребёнок сжимал и разжимал зубы, постепенно перемещая палочку по зубному ряду.</a:t>
            </a:r>
          </a:p>
          <a:p>
            <a:r>
              <a:rPr lang="ru-RU" sz="1700" dirty="0" smtClean="0"/>
              <a:t>Имитация </a:t>
            </a:r>
            <a:r>
              <a:rPr lang="ru-RU" sz="1700" dirty="0"/>
              <a:t>ребенком активных жевательных движений: </a:t>
            </a:r>
            <a:r>
              <a:rPr lang="ru-RU" sz="1700" dirty="0" smtClean="0"/>
              <a:t>                     а</a:t>
            </a:r>
            <a:r>
              <a:rPr lang="ru-RU" sz="1700" dirty="0"/>
              <a:t>) с сомкнутыми губами, </a:t>
            </a:r>
            <a:r>
              <a:rPr lang="ru-RU" sz="1700" dirty="0" smtClean="0"/>
              <a:t>                                                                  б</a:t>
            </a:r>
            <a:r>
              <a:rPr lang="ru-RU" sz="1700" dirty="0"/>
              <a:t>) с разомкнутыми губами, широко открывая рот и как можно </a:t>
            </a:r>
            <a:r>
              <a:rPr lang="ru-RU" sz="1700" dirty="0" smtClean="0"/>
              <a:t>                сильнее </a:t>
            </a:r>
            <a:r>
              <a:rPr lang="ru-RU" sz="1700" dirty="0"/>
              <a:t>напрягая мышцы нижней челюсти.</a:t>
            </a:r>
          </a:p>
          <a:p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40268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125113" cy="665044"/>
          </a:xfrm>
        </p:spPr>
        <p:txBody>
          <a:bodyPr/>
          <a:lstStyle/>
          <a:p>
            <a:pPr algn="ctr"/>
            <a:r>
              <a:rPr lang="ru-RU" sz="2000" b="1" i="1" dirty="0"/>
              <a:t>Упражнения, направленные на развитие подвижности нижней челюсти:</a:t>
            </a:r>
            <a:br>
              <a:rPr lang="ru-RU" sz="2000" b="1" i="1" dirty="0"/>
            </a:br>
            <a:endParaRPr lang="ru-RU" sz="2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7632848" cy="50405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600" dirty="0" smtClean="0"/>
              <a:t>а</a:t>
            </a:r>
            <a:r>
              <a:rPr lang="ru-RU" sz="1600" dirty="0"/>
              <a:t>) широко открыть рот и медленно закрыть его, смещая нижнюю челюсть то вправо, то влево;</a:t>
            </a:r>
          </a:p>
          <a:p>
            <a:pPr marL="0" indent="0">
              <a:buNone/>
            </a:pPr>
            <a:r>
              <a:rPr lang="ru-RU" sz="1600" dirty="0"/>
              <a:t>б) широко открыть рот и медленно закрыть его, смещая нижнюю челюсть то как можно дальше вперед, то максимально назад;          </a:t>
            </a:r>
          </a:p>
          <a:p>
            <a:pPr marL="0" indent="0">
              <a:buNone/>
            </a:pPr>
            <a:r>
              <a:rPr lang="ru-RU" sz="1600" dirty="0"/>
              <a:t>в) предлагалось координировать направление движений нижней челюсти и темп их выполнения с движениями руки педагога. Движения руки педагога  в горизонтальной плоскости соответствовали смещению нижней челюсти ребенка вправо, влево, вперед, назад; движения руки </a:t>
            </a:r>
            <a:r>
              <a:rPr lang="ru-RU" sz="1600" dirty="0" smtClean="0"/>
              <a:t>  в </a:t>
            </a:r>
            <a:r>
              <a:rPr lang="ru-RU" sz="1600" dirty="0"/>
              <a:t>вертикальной плоскости определяли открывание и закрывание рта ребенка со смещением нижней челюсти или без него.</a:t>
            </a:r>
          </a:p>
          <a:p>
            <a:r>
              <a:rPr lang="ru-RU" sz="1600" dirty="0" smtClean="0"/>
              <a:t>Ребенок </a:t>
            </a:r>
            <a:r>
              <a:rPr lang="ru-RU" sz="1600" dirty="0"/>
              <a:t>широко открывал рот и помещал указательные пальцы рук на боковые зубы нижнего зубного ряда, надавливая на нижнюю челюсть. При попытке сомкнуть челюсти возникал эффект сопротивления.</a:t>
            </a:r>
          </a:p>
          <a:p>
            <a:r>
              <a:rPr lang="ru-RU" sz="1600" dirty="0" smtClean="0"/>
              <a:t>Педагог </a:t>
            </a:r>
            <a:r>
              <a:rPr lang="ru-RU" sz="1600" dirty="0"/>
              <a:t>помещал свою руку по подбородок ребенка. Ребенок пытался открыть рот (опустить нижнюю челюсть), преодолевая сопротивление руки.</a:t>
            </a:r>
          </a:p>
          <a:p>
            <a:r>
              <a:rPr lang="ru-RU" sz="1600" dirty="0" smtClean="0"/>
              <a:t>Специалист </a:t>
            </a:r>
            <a:r>
              <a:rPr lang="ru-RU" sz="1600" dirty="0"/>
              <a:t>располагал большой палец своей правой </a:t>
            </a:r>
            <a:r>
              <a:rPr lang="ru-RU" sz="1600" dirty="0" smtClean="0"/>
              <a:t>руки                    на </a:t>
            </a:r>
            <a:r>
              <a:rPr lang="ru-RU" sz="1600" dirty="0"/>
              <a:t>подбородке под нижней губой ребенка и производил легкое надавливание на его нижнюю челюсть в горизонтальном направлении; ребенок, напрягая мышцы нижней челюсти, пытался преодолеть сопротивление и выдвинуть нижнюю челюсть вперед.</a:t>
            </a:r>
            <a:r>
              <a:rPr lang="ru-RU" sz="1600" u="sng" dirty="0"/>
              <a:t> 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84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6442875" cy="665044"/>
          </a:xfrm>
        </p:spPr>
        <p:txBody>
          <a:bodyPr/>
          <a:lstStyle/>
          <a:p>
            <a:pPr algn="ctr"/>
            <a:r>
              <a:rPr lang="ru-RU" sz="2600" b="1" i="1" dirty="0" smtClean="0"/>
              <a:t>Выводы</a:t>
            </a:r>
            <a:endParaRPr lang="ru-RU" sz="2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416824" cy="4896544"/>
          </a:xfrm>
        </p:spPr>
        <p:txBody>
          <a:bodyPr>
            <a:normAutofit/>
          </a:bodyPr>
          <a:lstStyle/>
          <a:p>
            <a:r>
              <a:rPr lang="ru-RU" dirty="0" smtClean="0"/>
              <a:t>Необходимо </a:t>
            </a:r>
            <a:r>
              <a:rPr lang="ru-RU" dirty="0"/>
              <a:t>работать в тесном контакте с </a:t>
            </a:r>
            <a:r>
              <a:rPr lang="ru-RU" dirty="0" err="1" smtClean="0"/>
              <a:t>ортодонтом</a:t>
            </a:r>
            <a:r>
              <a:rPr lang="ru-RU" dirty="0" smtClean="0"/>
              <a:t>,   с </a:t>
            </a:r>
            <a:r>
              <a:rPr lang="ru-RU" dirty="0"/>
              <a:t>целью обеспечения более качественных результатов </a:t>
            </a:r>
            <a:r>
              <a:rPr lang="ru-RU" dirty="0" smtClean="0"/>
              <a:t>коррекции.</a:t>
            </a:r>
            <a:endParaRPr lang="ru-RU" dirty="0" smtClean="0"/>
          </a:p>
          <a:p>
            <a:r>
              <a:rPr lang="ru-RU" dirty="0" smtClean="0"/>
              <a:t>Необходимо </a:t>
            </a:r>
            <a:r>
              <a:rPr lang="ru-RU" dirty="0"/>
              <a:t>соблюдать профилактические меры </a:t>
            </a:r>
            <a:r>
              <a:rPr lang="ru-RU" dirty="0" smtClean="0"/>
              <a:t>          по </a:t>
            </a:r>
            <a:r>
              <a:rPr lang="ru-RU" dirty="0"/>
              <a:t>предупреждению зубочелюстных </a:t>
            </a:r>
            <a:r>
              <a:rPr lang="ru-RU" dirty="0" smtClean="0"/>
              <a:t>аномалий. </a:t>
            </a:r>
            <a:endParaRPr lang="ru-RU" dirty="0" smtClean="0"/>
          </a:p>
          <a:p>
            <a:r>
              <a:rPr lang="ru-RU" dirty="0" err="1"/>
              <a:t>Миогимнастика</a:t>
            </a:r>
            <a:r>
              <a:rPr lang="ru-RU" dirty="0"/>
              <a:t> — как метод лечебной физкультуры, может применяться в логопедии для профилактики  </a:t>
            </a:r>
            <a:r>
              <a:rPr lang="ru-RU" dirty="0" smtClean="0"/>
              <a:t>         и </a:t>
            </a:r>
            <a:r>
              <a:rPr lang="ru-RU" dirty="0"/>
              <a:t>устранении аномалий зубочелюстной системы, но </a:t>
            </a:r>
            <a:r>
              <a:rPr lang="ru-RU" dirty="0" smtClean="0"/>
              <a:t>        и </a:t>
            </a:r>
            <a:r>
              <a:rPr lang="ru-RU" dirty="0"/>
              <a:t>способствовать исправлению дефектов звукопроизношения.  </a:t>
            </a:r>
            <a:endParaRPr lang="ru-RU" dirty="0" smtClean="0"/>
          </a:p>
          <a:p>
            <a:r>
              <a:rPr lang="ru-RU" dirty="0" smtClean="0"/>
              <a:t>Доступность </a:t>
            </a:r>
            <a:r>
              <a:rPr lang="ru-RU" dirty="0"/>
              <a:t>метода позволяет применять его в работе </a:t>
            </a:r>
            <a:r>
              <a:rPr lang="ru-RU" dirty="0" smtClean="0"/>
              <a:t>  с </a:t>
            </a:r>
            <a:r>
              <a:rPr lang="ru-RU" dirty="0"/>
              <a:t>детьми дошкольного и младшего школьного </a:t>
            </a:r>
            <a:r>
              <a:rPr lang="ru-RU" dirty="0" smtClean="0"/>
              <a:t>возраста.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достижения наилучших результатов предлагаем использовать </a:t>
            </a:r>
            <a:r>
              <a:rPr lang="ru-RU" dirty="0" err="1"/>
              <a:t>миогимнастику</a:t>
            </a:r>
            <a:r>
              <a:rPr lang="ru-RU" dirty="0"/>
              <a:t> в сочетании </a:t>
            </a:r>
            <a:r>
              <a:rPr lang="ru-RU" dirty="0" smtClean="0"/>
              <a:t>                     с </a:t>
            </a:r>
            <a:r>
              <a:rPr lang="ru-RU" dirty="0"/>
              <a:t>традиционной артикуляционной </a:t>
            </a:r>
            <a:r>
              <a:rPr lang="ru-RU" dirty="0" smtClean="0"/>
              <a:t>гимнастикой.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3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802915" cy="737052"/>
          </a:xfrm>
        </p:spPr>
        <p:txBody>
          <a:bodyPr/>
          <a:lstStyle/>
          <a:p>
            <a:pPr algn="ctr"/>
            <a:r>
              <a:rPr lang="ru-RU" sz="2600" b="1" i="1" dirty="0"/>
              <a:t>Используемая литература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5"/>
            <a:ext cx="7739019" cy="4752528"/>
          </a:xfrm>
        </p:spPr>
        <p:txBody>
          <a:bodyPr>
            <a:normAutofit fontScale="85000" lnSpcReduction="20000"/>
          </a:bodyPr>
          <a:lstStyle/>
          <a:p>
            <a:r>
              <a:rPr lang="ru-RU" sz="2100" dirty="0" err="1"/>
              <a:t>Т.В.Попруженко</a:t>
            </a:r>
            <a:r>
              <a:rPr lang="ru-RU" sz="2100" dirty="0"/>
              <a:t>, </a:t>
            </a:r>
            <a:r>
              <a:rPr lang="ru-RU" sz="2100" dirty="0" err="1"/>
              <a:t>Т.Н.Терехова</a:t>
            </a:r>
            <a:r>
              <a:rPr lang="ru-RU" sz="2100" dirty="0"/>
              <a:t>   http://medbe.ru</a:t>
            </a:r>
          </a:p>
          <a:p>
            <a:r>
              <a:rPr lang="ru-RU" sz="2100" dirty="0"/>
              <a:t>Использование вестибулярных пластинок (Выдержки из статьи Григорьевой В. П. «Ортодонтия для логопеда», опубликованной в ж. «Логопед» № 6, 2006)   И.Л. </a:t>
            </a:r>
          </a:p>
          <a:p>
            <a:r>
              <a:rPr lang="ru-RU" sz="2100" dirty="0"/>
              <a:t>Калашникова, В.М. Чапала и И.Н. Минаева Вестибулярные пластинки в работе логопеда // Логопед. 2004. № 3</a:t>
            </a:r>
          </a:p>
          <a:p>
            <a:r>
              <a:rPr lang="ru-RU" sz="2100" dirty="0"/>
              <a:t>Источник: http://logopediya.com/doskoli/isp.php</a:t>
            </a:r>
          </a:p>
          <a:p>
            <a:r>
              <a:rPr lang="ru-RU" sz="2100" dirty="0" smtClean="0"/>
              <a:t>Григоренко </a:t>
            </a:r>
            <a:r>
              <a:rPr lang="ru-RU" sz="2100" dirty="0"/>
              <a:t>Н.Ю., </a:t>
            </a:r>
            <a:r>
              <a:rPr lang="ru-RU" sz="2100" dirty="0" err="1"/>
              <a:t>Цыбульский</a:t>
            </a:r>
            <a:r>
              <a:rPr lang="ru-RU" sz="2100" dirty="0"/>
              <a:t> С.А. Диагностика и коррекция </a:t>
            </a:r>
            <a:r>
              <a:rPr lang="ru-RU" sz="2100" dirty="0" err="1"/>
              <a:t>звукопроизносительных</a:t>
            </a:r>
            <a:r>
              <a:rPr lang="ru-RU" sz="2100" dirty="0"/>
              <a:t> расстройств у детей с нетяжелыми аномалиями органов артикуляции (учебно-методическое пособие). –– М.: Книголюб, 2005. – 144с.</a:t>
            </a:r>
          </a:p>
          <a:p>
            <a:r>
              <a:rPr lang="ru-RU" sz="2100" dirty="0"/>
              <a:t>Коррекция речи у детей: взгляд </a:t>
            </a:r>
            <a:r>
              <a:rPr lang="ru-RU" sz="2100" dirty="0" err="1"/>
              <a:t>ортодонта</a:t>
            </a:r>
            <a:r>
              <a:rPr lang="ru-RU" sz="2100" dirty="0"/>
              <a:t>/Под ред. </a:t>
            </a:r>
            <a:r>
              <a:rPr lang="ru-RU" sz="2100" dirty="0" err="1"/>
              <a:t>Я.В.Костиной</a:t>
            </a:r>
            <a:r>
              <a:rPr lang="ru-RU" sz="2100" dirty="0"/>
              <a:t>, </a:t>
            </a:r>
            <a:r>
              <a:rPr lang="ru-RU" sz="2100" dirty="0" err="1"/>
              <a:t>В.М.Чапала</a:t>
            </a:r>
            <a:r>
              <a:rPr lang="ru-RU" sz="2100" dirty="0"/>
              <a:t>.-М:ТЦ Сфера, 2009.-64с.</a:t>
            </a:r>
          </a:p>
          <a:p>
            <a:r>
              <a:rPr lang="ru-RU" sz="2100" dirty="0" err="1"/>
              <a:t>И.Б.Карелина</a:t>
            </a:r>
            <a:r>
              <a:rPr lang="ru-RU" sz="2100" dirty="0"/>
              <a:t> Логопедический массаж при различных речевых </a:t>
            </a:r>
            <a:r>
              <a:rPr lang="ru-RU" sz="2100" dirty="0" err="1"/>
              <a:t>нарушениях:практическое</a:t>
            </a:r>
            <a:r>
              <a:rPr lang="ru-RU" sz="2100" dirty="0"/>
              <a:t> пособие/И.Б.Карелина._М.6Изд.ГНОМ,2014.-с.46-48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7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0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125113" cy="924475"/>
          </a:xfrm>
        </p:spPr>
        <p:txBody>
          <a:bodyPr/>
          <a:lstStyle/>
          <a:p>
            <a:pPr algn="ctr"/>
            <a:r>
              <a:rPr lang="ru-RU" sz="2600" b="1" i="1" dirty="0"/>
              <a:t>Данные ортодонтии, которые необходимо учитывать логопеду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7992888" cy="5112568"/>
          </a:xfrm>
        </p:spPr>
        <p:txBody>
          <a:bodyPr>
            <a:noAutofit/>
          </a:bodyPr>
          <a:lstStyle/>
          <a:p>
            <a:r>
              <a:rPr lang="ru-RU" sz="1500" dirty="0" smtClean="0"/>
              <a:t>Существует </a:t>
            </a:r>
            <a:r>
              <a:rPr lang="ru-RU" sz="1500" dirty="0"/>
              <a:t>тенденция к значительному увеличению количества детей </a:t>
            </a:r>
            <a:r>
              <a:rPr lang="ru-RU" sz="1500" dirty="0" smtClean="0"/>
              <a:t>с </a:t>
            </a:r>
            <a:r>
              <a:rPr lang="ru-RU" sz="1500" dirty="0"/>
              <a:t>зубочелюстными аномалиями (до 75% в возрасте до 5 лет-данные </a:t>
            </a:r>
            <a:r>
              <a:rPr lang="ru-RU" sz="1500" dirty="0" err="1"/>
              <a:t>Я.В.Костиной</a:t>
            </a:r>
            <a:r>
              <a:rPr lang="ru-RU" sz="1500" dirty="0"/>
              <a:t>, </a:t>
            </a:r>
            <a:r>
              <a:rPr lang="ru-RU" sz="1500" dirty="0" err="1"/>
              <a:t>В.М.Чапала</a:t>
            </a:r>
            <a:r>
              <a:rPr lang="ru-RU" sz="1500" dirty="0"/>
              <a:t>) </a:t>
            </a:r>
            <a:endParaRPr lang="ru-RU" sz="1500" dirty="0" smtClean="0"/>
          </a:p>
          <a:p>
            <a:r>
              <a:rPr lang="ru-RU" sz="1500" dirty="0" smtClean="0"/>
              <a:t>Некоторые </a:t>
            </a:r>
            <a:r>
              <a:rPr lang="ru-RU" sz="1500" dirty="0"/>
              <a:t>зубочелюстные аномалии являются наследственными</a:t>
            </a:r>
          </a:p>
          <a:p>
            <a:r>
              <a:rPr lang="ru-RU" sz="1500" dirty="0"/>
              <a:t>Необходимо учитывать пики активного роста челюстных структур (особенность молочного прикуса – не аномалия)</a:t>
            </a:r>
          </a:p>
          <a:p>
            <a:r>
              <a:rPr lang="ru-RU" sz="1500" dirty="0"/>
              <a:t>При раннем удалении, потере зубов необходимо направить ребёнка </a:t>
            </a:r>
            <a:r>
              <a:rPr lang="ru-RU" sz="1500" dirty="0" smtClean="0"/>
              <a:t>     на </a:t>
            </a:r>
            <a:r>
              <a:rPr lang="ru-RU" sz="1500" dirty="0"/>
              <a:t>замещающее </a:t>
            </a:r>
            <a:r>
              <a:rPr lang="ru-RU" sz="1500" dirty="0" smtClean="0"/>
              <a:t>протезирование; </a:t>
            </a:r>
            <a:r>
              <a:rPr lang="ru-RU" sz="1500" dirty="0"/>
              <a:t>при перекрёстном – направить </a:t>
            </a:r>
            <a:r>
              <a:rPr lang="ru-RU" sz="1500" dirty="0" smtClean="0"/>
              <a:t>          на </a:t>
            </a:r>
            <a:r>
              <a:rPr lang="ru-RU" sz="1500" dirty="0" err="1"/>
              <a:t>пришлифовывание</a:t>
            </a:r>
            <a:endParaRPr lang="ru-RU" sz="1500" dirty="0"/>
          </a:p>
          <a:p>
            <a:r>
              <a:rPr lang="ru-RU" sz="1500" dirty="0"/>
              <a:t>Зубочелюстные аномалии формируются под воздействием многих внешних и внутренних факторов (протекание беременности, родов, черепно-мозговые травмы,  способ вскармливания, положения во время сна, болезни детского возраста, 80%  - вредные привычки; несовершенный акт жевания, глотания, дыхания; нарушение  осанки)     </a:t>
            </a:r>
          </a:p>
          <a:p>
            <a:r>
              <a:rPr lang="ru-RU" sz="1500" dirty="0"/>
              <a:t>Наибольшее влияние на формирование зубочелюстно-лицевой системы оказывают функции дыхания, глотания, жевания и речи</a:t>
            </a:r>
          </a:p>
          <a:p>
            <a:r>
              <a:rPr lang="ru-RU" sz="1500" dirty="0"/>
              <a:t>Необходимо включать в логопедическую диагностику оценку внешнего осмотра (физическое развитие, оценка лицевых признаков и пропорций)</a:t>
            </a:r>
          </a:p>
        </p:txBody>
      </p:sp>
    </p:spTree>
    <p:extLst>
      <p:ext uri="{BB962C8B-B14F-4D97-AF65-F5344CB8AC3E}">
        <p14:creationId xmlns:p14="http://schemas.microsoft.com/office/powerpoint/2010/main" val="27326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2" b="6724"/>
          <a:stretch/>
        </p:blipFill>
        <p:spPr bwMode="auto">
          <a:xfrm>
            <a:off x="525746" y="657922"/>
            <a:ext cx="3470190" cy="43043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8"/>
          <a:stretch/>
        </p:blipFill>
        <p:spPr bwMode="auto">
          <a:xfrm>
            <a:off x="3709557" y="2810107"/>
            <a:ext cx="4268419" cy="31035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35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528392" cy="47525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99526"/>
            <a:ext cx="3999765" cy="41665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0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125113" cy="924475"/>
          </a:xfrm>
        </p:spPr>
        <p:txBody>
          <a:bodyPr/>
          <a:lstStyle/>
          <a:p>
            <a:pPr algn="ctr"/>
            <a:r>
              <a:rPr lang="ru-RU" sz="2600" b="1" i="1" dirty="0" smtClean="0"/>
              <a:t>Нарушения прикуса и факторы </a:t>
            </a:r>
            <a:br>
              <a:rPr lang="ru-RU" sz="2600" b="1" i="1" dirty="0" smtClean="0"/>
            </a:br>
            <a:r>
              <a:rPr lang="ru-RU" sz="2600" b="1" i="1" dirty="0" smtClean="0"/>
              <a:t>их развития </a:t>
            </a:r>
            <a:endParaRPr lang="ru-RU" sz="2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1845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/>
              <a:t>Эндогенные факторы риска зубочелюстных аномалий</a:t>
            </a:r>
          </a:p>
          <a:p>
            <a:r>
              <a:rPr lang="ru-RU" sz="1300" b="1" dirty="0" smtClean="0"/>
              <a:t>Генетическая обусловленность;</a:t>
            </a:r>
            <a:endParaRPr lang="ru-RU" sz="1300" b="1" dirty="0"/>
          </a:p>
          <a:p>
            <a:r>
              <a:rPr lang="ru-RU" sz="1300" b="1" dirty="0" smtClean="0"/>
              <a:t>Нарушение </a:t>
            </a:r>
            <a:r>
              <a:rPr lang="ru-RU" sz="1300" b="1" dirty="0"/>
              <a:t>внутриутробного развития;</a:t>
            </a:r>
          </a:p>
          <a:p>
            <a:r>
              <a:rPr lang="ru-RU" sz="1300" b="1" dirty="0" smtClean="0"/>
              <a:t>Врожденные </a:t>
            </a:r>
            <a:r>
              <a:rPr lang="ru-RU" sz="1300" b="1" dirty="0"/>
              <a:t>аномалии; нарушения развития эмали и дентина;</a:t>
            </a:r>
          </a:p>
          <a:p>
            <a:r>
              <a:rPr lang="ru-RU" sz="1300" b="1" dirty="0" smtClean="0"/>
              <a:t>Болезни </a:t>
            </a:r>
            <a:r>
              <a:rPr lang="ru-RU" sz="1300" b="1" dirty="0"/>
              <a:t>детей раннего возраста, нарушающие минеральный обмен, эндокринные </a:t>
            </a:r>
            <a:r>
              <a:rPr lang="ru-RU" sz="1300" b="1" dirty="0" smtClean="0"/>
              <a:t>заболевания</a:t>
            </a:r>
            <a:r>
              <a:rPr lang="ru-RU" sz="1300" b="1" dirty="0"/>
              <a:t> </a:t>
            </a:r>
            <a:r>
              <a:rPr lang="ru-RU" sz="1300" b="1" dirty="0" smtClean="0"/>
              <a:t>и т.д.</a:t>
            </a:r>
            <a:endParaRPr lang="ru-RU" sz="1300" b="1" dirty="0"/>
          </a:p>
          <a:p>
            <a:pPr marL="0" indent="0" algn="ctr">
              <a:buNone/>
            </a:pPr>
            <a:r>
              <a:rPr lang="ru-RU" sz="1600" b="1" dirty="0" smtClean="0"/>
              <a:t>Экзогенные </a:t>
            </a:r>
            <a:r>
              <a:rPr lang="ru-RU" sz="1600" b="1" dirty="0"/>
              <a:t>причины зубочелюстных аномалий</a:t>
            </a:r>
          </a:p>
          <a:p>
            <a:r>
              <a:rPr lang="ru-RU" sz="1300" b="1" dirty="0" smtClean="0"/>
              <a:t>Нарушение </a:t>
            </a:r>
            <a:r>
              <a:rPr lang="ru-RU" sz="1300" b="1" dirty="0"/>
              <a:t>правил искусственного вскармливания ребенка;</a:t>
            </a:r>
          </a:p>
          <a:p>
            <a:r>
              <a:rPr lang="ru-RU" sz="1300" b="1" dirty="0" smtClean="0"/>
              <a:t>Нарушения </a:t>
            </a:r>
            <a:r>
              <a:rPr lang="ru-RU" sz="1300" b="1" dirty="0"/>
              <a:t>функций зубочелюстной системы (жевания, глотания, дыхания, речи);</a:t>
            </a:r>
          </a:p>
          <a:p>
            <a:r>
              <a:rPr lang="ru-RU" sz="1300" b="1" dirty="0" smtClean="0"/>
              <a:t>Вредные </a:t>
            </a:r>
            <a:r>
              <a:rPr lang="ru-RU" sz="1300" b="1" dirty="0"/>
              <a:t>привычки (сосание пустышки, пальцев, языка, щек, различных предметов, неправильная осанка и поза);</a:t>
            </a:r>
          </a:p>
          <a:p>
            <a:r>
              <a:rPr lang="ru-RU" sz="1300" b="1" dirty="0" smtClean="0"/>
              <a:t>Травмы </a:t>
            </a:r>
            <a:r>
              <a:rPr lang="ru-RU" sz="1300" b="1" dirty="0"/>
              <a:t>зубов и челюстей;</a:t>
            </a:r>
          </a:p>
          <a:p>
            <a:r>
              <a:rPr lang="ru-RU" sz="1300" b="1" dirty="0" smtClean="0"/>
              <a:t>Кариес </a:t>
            </a:r>
            <a:r>
              <a:rPr lang="ru-RU" sz="1300" b="1" dirty="0"/>
              <a:t>зубов и его последствия;</a:t>
            </a:r>
          </a:p>
          <a:p>
            <a:r>
              <a:rPr lang="ru-RU" sz="1300" b="1" dirty="0" smtClean="0"/>
              <a:t>Преждевременная </a:t>
            </a:r>
            <a:r>
              <a:rPr lang="ru-RU" sz="1300" b="1" dirty="0"/>
              <a:t>потеря временных </a:t>
            </a:r>
            <a:r>
              <a:rPr lang="ru-RU" sz="1300" b="1" dirty="0" smtClean="0"/>
              <a:t>зубов и постоянных зубов;</a:t>
            </a:r>
            <a:endParaRPr lang="ru-RU" sz="1300" b="1" dirty="0"/>
          </a:p>
          <a:p>
            <a:r>
              <a:rPr lang="ru-RU" sz="1300" b="1" dirty="0" smtClean="0"/>
              <a:t>Задержка </a:t>
            </a:r>
            <a:r>
              <a:rPr lang="ru-RU" sz="1300" b="1" dirty="0"/>
              <a:t>выпадения временных </a:t>
            </a:r>
            <a:r>
              <a:rPr lang="ru-RU" sz="1300" b="1" dirty="0" smtClean="0"/>
              <a:t>зубов;</a:t>
            </a:r>
          </a:p>
          <a:p>
            <a:r>
              <a:rPr lang="ru-RU" sz="1300" b="1" dirty="0" smtClean="0"/>
              <a:t>Задержка прорезывания постоянных зубов и т.д.</a:t>
            </a:r>
          </a:p>
        </p:txBody>
      </p:sp>
    </p:spTree>
    <p:extLst>
      <p:ext uri="{BB962C8B-B14F-4D97-AF65-F5344CB8AC3E}">
        <p14:creationId xmlns:p14="http://schemas.microsoft.com/office/powerpoint/2010/main" val="341374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 dirty="0" smtClean="0"/>
              <a:t>МИОГИМНАСТИКА –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07361"/>
            <a:ext cx="7848872" cy="44299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/>
              <a:t>э</a:t>
            </a:r>
            <a:r>
              <a:rPr lang="ru-RU" sz="2400" b="1" dirty="0" smtClean="0"/>
              <a:t>то гимнастика для недостаточно или неправильно функционирующих групп жевательных и мимических мышц, разработанная </a:t>
            </a:r>
            <a:r>
              <a:rPr lang="ru-RU" sz="2400" b="1" dirty="0" err="1" smtClean="0"/>
              <a:t>ортодонтами</a:t>
            </a:r>
            <a:r>
              <a:rPr lang="ru-RU" sz="2400" b="1" dirty="0" smtClean="0"/>
              <a:t> в целях формирования и нормализации функций мышц челюстно-лицевой области и ротовой полости.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2778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04856" cy="936104"/>
          </a:xfrm>
        </p:spPr>
        <p:txBody>
          <a:bodyPr/>
          <a:lstStyle/>
          <a:p>
            <a:pPr marL="342900" lvl="0" indent="-342900" algn="ctr">
              <a:spcBef>
                <a:spcPct val="20000"/>
              </a:spcBef>
              <a:spcAft>
                <a:spcPts val="600"/>
              </a:spcAft>
            </a:pPr>
            <a:r>
              <a:rPr lang="ru-RU" sz="2600" b="1" i="1" dirty="0" smtClean="0">
                <a:solidFill>
                  <a:prstClr val="white"/>
                </a:solidFill>
                <a:ea typeface="+mn-ea"/>
                <a:cs typeface="+mn-cs"/>
              </a:rPr>
              <a:t>    </a:t>
            </a:r>
            <a:r>
              <a:rPr lang="ru-RU" sz="2600" b="1" i="1" dirty="0" err="1"/>
              <a:t>Миогимнастика</a:t>
            </a:r>
            <a:r>
              <a:rPr lang="ru-RU" sz="2600" b="1" i="1" dirty="0"/>
              <a:t> используется при:</a:t>
            </a:r>
            <a:r>
              <a:rPr lang="ru-RU" sz="2800" b="1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7992888" cy="3672408"/>
          </a:xfrm>
        </p:spPr>
        <p:txBody>
          <a:bodyPr>
            <a:normAutofit/>
          </a:bodyPr>
          <a:lstStyle/>
          <a:p>
            <a:r>
              <a:rPr lang="ru-RU" sz="2000" dirty="0"/>
              <a:t>зубочелюстные аномалии</a:t>
            </a:r>
          </a:p>
          <a:p>
            <a:r>
              <a:rPr lang="ru-RU" sz="2000" dirty="0"/>
              <a:t>укорочении подъязычной связки</a:t>
            </a:r>
          </a:p>
          <a:p>
            <a:r>
              <a:rPr lang="ru-RU" sz="2000" dirty="0"/>
              <a:t>пониженном тонусе мышц артикуляционного аппарата</a:t>
            </a:r>
          </a:p>
          <a:p>
            <a:r>
              <a:rPr lang="ru-RU" sz="2000" dirty="0"/>
              <a:t>нарушении функции дыхания</a:t>
            </a:r>
          </a:p>
          <a:p>
            <a:r>
              <a:rPr lang="ru-RU" sz="2000" dirty="0"/>
              <a:t>нарушении функции глотания</a:t>
            </a:r>
          </a:p>
          <a:p>
            <a:r>
              <a:rPr lang="ru-RU" sz="2000" dirty="0"/>
              <a:t>нарушении функции жевания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профилактических целях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941168"/>
            <a:ext cx="2088232" cy="14271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90" y="3004330"/>
            <a:ext cx="2075083" cy="14271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941167"/>
            <a:ext cx="2077081" cy="14271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49698"/>
            <a:ext cx="2030413" cy="14271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36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75724"/>
            <a:ext cx="7704856" cy="924475"/>
          </a:xfrm>
        </p:spPr>
        <p:txBody>
          <a:bodyPr/>
          <a:lstStyle/>
          <a:p>
            <a:pPr algn="ctr"/>
            <a:r>
              <a:rPr lang="ru-RU" sz="2600" b="1" i="1" dirty="0"/>
              <a:t>Значение </a:t>
            </a:r>
            <a:r>
              <a:rPr lang="ru-RU" sz="2600" b="1" i="1" dirty="0" err="1"/>
              <a:t>миогимнастики</a:t>
            </a:r>
            <a:r>
              <a:rPr lang="ru-RU" sz="2600" b="1" i="1" dirty="0"/>
              <a:t> </a:t>
            </a:r>
            <a:br>
              <a:rPr lang="ru-RU" sz="2600" b="1" i="1" dirty="0"/>
            </a:br>
            <a:r>
              <a:rPr lang="ru-RU" sz="2600" b="1" i="1" dirty="0" smtClean="0"/>
              <a:t>в </a:t>
            </a:r>
            <a:r>
              <a:rPr lang="ru-RU" sz="2600" b="1" i="1" dirty="0"/>
              <a:t>логопедической работе: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7488832" cy="4824536"/>
          </a:xfrm>
        </p:spPr>
        <p:txBody>
          <a:bodyPr>
            <a:noAutofit/>
          </a:bodyPr>
          <a:lstStyle/>
          <a:p>
            <a:r>
              <a:rPr lang="ru-RU" sz="2200" dirty="0" smtClean="0"/>
              <a:t>Профилактика </a:t>
            </a:r>
            <a:r>
              <a:rPr lang="ru-RU" sz="2200" dirty="0"/>
              <a:t>развития зубочелюстных аномалий и нарушений </a:t>
            </a:r>
            <a:r>
              <a:rPr lang="ru-RU" sz="2200" dirty="0" smtClean="0"/>
              <a:t>звукопроизношения. </a:t>
            </a:r>
            <a:endParaRPr lang="ru-RU" sz="2200" dirty="0" smtClean="0"/>
          </a:p>
          <a:p>
            <a:r>
              <a:rPr lang="ru-RU" sz="2200" dirty="0" smtClean="0"/>
              <a:t>Коррекция </a:t>
            </a:r>
            <a:r>
              <a:rPr lang="ru-RU" sz="2200" dirty="0"/>
              <a:t>патологического развития функций жевательных и мимических </a:t>
            </a:r>
            <a:r>
              <a:rPr lang="ru-RU" sz="2200" dirty="0" smtClean="0"/>
              <a:t>мышц. </a:t>
            </a:r>
            <a:endParaRPr lang="ru-RU" sz="2200" dirty="0" smtClean="0"/>
          </a:p>
          <a:p>
            <a:r>
              <a:rPr lang="ru-RU" sz="2200" dirty="0" smtClean="0"/>
              <a:t>Ускорение сроков </a:t>
            </a:r>
            <a:r>
              <a:rPr lang="ru-RU" sz="2200" dirty="0"/>
              <a:t>преодоления речевых расстройств, в частности, при дизартрии </a:t>
            </a:r>
            <a:r>
              <a:rPr lang="ru-RU" sz="2200" dirty="0" smtClean="0"/>
              <a:t>         и </a:t>
            </a:r>
            <a:r>
              <a:rPr lang="ru-RU" sz="2200" dirty="0"/>
              <a:t>механической </a:t>
            </a:r>
            <a:r>
              <a:rPr lang="ru-RU" sz="2200" dirty="0" err="1"/>
              <a:t>дислалии</a:t>
            </a:r>
            <a:r>
              <a:rPr lang="ru-RU" sz="2200" dirty="0"/>
              <a:t>, а также качественно улучшить систему их </a:t>
            </a:r>
            <a:r>
              <a:rPr lang="ru-RU" sz="2200" dirty="0" smtClean="0"/>
              <a:t>коррекции. </a:t>
            </a:r>
            <a:endParaRPr lang="ru-RU" sz="2200" dirty="0" smtClean="0"/>
          </a:p>
          <a:p>
            <a:r>
              <a:rPr lang="ru-RU" sz="2200" dirty="0" smtClean="0"/>
              <a:t>Расширение двигательных возможностей </a:t>
            </a:r>
            <a:r>
              <a:rPr lang="ru-RU" sz="2200" dirty="0"/>
              <a:t>органов артикуляции, что благоприятно отражается на качестве </a:t>
            </a:r>
            <a:r>
              <a:rPr lang="ru-RU" sz="2200" dirty="0" smtClean="0"/>
              <a:t>звукопроизношения.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25002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25113" cy="924475"/>
          </a:xfrm>
        </p:spPr>
        <p:txBody>
          <a:bodyPr/>
          <a:lstStyle/>
          <a:p>
            <a:pPr algn="ctr"/>
            <a:r>
              <a:rPr lang="ru-RU" sz="2600" b="1" i="1" dirty="0"/>
              <a:t>Правила </a:t>
            </a:r>
            <a:r>
              <a:rPr lang="ru-RU" sz="2600" b="1" i="1" dirty="0" err="1"/>
              <a:t>миогимнастики</a:t>
            </a:r>
            <a:r>
              <a:rPr lang="ru-RU" sz="2600" b="1" i="1" dirty="0"/>
              <a:t> (</a:t>
            </a:r>
            <a:r>
              <a:rPr lang="ru-RU" sz="2600" b="1" i="1" dirty="0" err="1"/>
              <a:t>В.С.Куриленко</a:t>
            </a:r>
            <a:r>
              <a:rPr lang="ru-RU" sz="2600" b="1" i="1" dirty="0"/>
              <a:t>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7776864" cy="4896544"/>
          </a:xfrm>
        </p:spPr>
        <p:txBody>
          <a:bodyPr>
            <a:normAutofit/>
          </a:bodyPr>
          <a:lstStyle/>
          <a:p>
            <a:r>
              <a:rPr lang="ru-RU" dirty="0"/>
              <a:t>Мышцы следует напрягать медленно и плавно; </a:t>
            </a:r>
          </a:p>
          <a:p>
            <a:r>
              <a:rPr lang="ru-RU" dirty="0"/>
              <a:t>Интенсивность упражнений и их размах должны быть достаточными, но не чрезмерными; за каждым напряжением мышц должно следовать расслабление; </a:t>
            </a:r>
          </a:p>
          <a:p>
            <a:r>
              <a:rPr lang="ru-RU" dirty="0"/>
              <a:t>Темп выполнения упражнений варьируется от медленного до быстрого: в быстром темпе упражнение выполняется на один счет, в среднем — на два, в медленном — на 4 счета; </a:t>
            </a:r>
          </a:p>
          <a:p>
            <a:r>
              <a:rPr lang="ru-RU" dirty="0" err="1"/>
              <a:t>Колличество</a:t>
            </a:r>
            <a:r>
              <a:rPr lang="ru-RU" dirty="0"/>
              <a:t>: каждое упражнение следует проводить по несколько раз — до появления чувства легкой усталости мышц, число повторений постепенно возрастает </a:t>
            </a:r>
            <a:r>
              <a:rPr lang="ru-RU" dirty="0" smtClean="0"/>
              <a:t>              от </a:t>
            </a:r>
            <a:r>
              <a:rPr lang="ru-RU" dirty="0"/>
              <a:t>5 до </a:t>
            </a:r>
            <a:r>
              <a:rPr lang="ru-RU" dirty="0" smtClean="0"/>
              <a:t>10 - 20</a:t>
            </a:r>
            <a:r>
              <a:rPr lang="ru-RU" dirty="0"/>
              <a:t>;</a:t>
            </a:r>
          </a:p>
          <a:p>
            <a:r>
              <a:rPr lang="ru-RU" dirty="0"/>
              <a:t>Упражнения следует выполнять регулярно, систематически; </a:t>
            </a:r>
          </a:p>
          <a:p>
            <a:r>
              <a:rPr lang="ru-RU" dirty="0"/>
              <a:t>Использовать на занятиях музыкальный фон.</a:t>
            </a:r>
          </a:p>
        </p:txBody>
      </p:sp>
    </p:spTree>
    <p:extLst>
      <p:ext uri="{BB962C8B-B14F-4D97-AF65-F5344CB8AC3E}">
        <p14:creationId xmlns:p14="http://schemas.microsoft.com/office/powerpoint/2010/main" val="29880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192</TotalTime>
  <Words>859</Words>
  <Application>Microsoft Office PowerPoint</Application>
  <PresentationFormat>Экран (4:3)</PresentationFormat>
  <Paragraphs>112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Winter</vt:lpstr>
      <vt:lpstr>Миогимнастика и её применение в работе логопеда</vt:lpstr>
      <vt:lpstr>Данные ортодонтии, которые необходимо учитывать логопеду </vt:lpstr>
      <vt:lpstr>Презентация PowerPoint</vt:lpstr>
      <vt:lpstr>Презентация PowerPoint</vt:lpstr>
      <vt:lpstr>Нарушения прикуса и факторы  их развития </vt:lpstr>
      <vt:lpstr>МИОГИМНАСТИКА –</vt:lpstr>
      <vt:lpstr>    Миогимнастика используется при: </vt:lpstr>
      <vt:lpstr>Значение миогимнастики  в логопедической работе:</vt:lpstr>
      <vt:lpstr>Правила миогимнастики (В.С.Куриленко) </vt:lpstr>
      <vt:lpstr>Принципы работы</vt:lpstr>
      <vt:lpstr>Формы работы </vt:lpstr>
      <vt:lpstr>Комплексы упражнений: </vt:lpstr>
      <vt:lpstr>Развитие круговой мышцы рта.</vt:lpstr>
      <vt:lpstr>Развитие мышц, регулирующих положение нижней челюсти. </vt:lpstr>
      <vt:lpstr>Упражнения, направленные на развитие подвижности нижней челюсти: </vt:lpstr>
      <vt:lpstr>Выводы</vt:lpstr>
      <vt:lpstr>Используемая литература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МИОГИМНАСТИКА</dc:title>
  <dc:creator>танюха</dc:creator>
  <cp:lastModifiedBy>танюха</cp:lastModifiedBy>
  <cp:revision>22</cp:revision>
  <dcterms:created xsi:type="dcterms:W3CDTF">2018-03-05T02:54:10Z</dcterms:created>
  <dcterms:modified xsi:type="dcterms:W3CDTF">2019-03-18T14:24:33Z</dcterms:modified>
</cp:coreProperties>
</file>